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1" r:id="rId15"/>
    <p:sldId id="274" r:id="rId16"/>
    <p:sldId id="275" r:id="rId17"/>
    <p:sldId id="276" r:id="rId18"/>
    <p:sldId id="277" r:id="rId19"/>
    <p:sldId id="288" r:id="rId20"/>
    <p:sldId id="284" r:id="rId21"/>
    <p:sldId id="289" r:id="rId22"/>
    <p:sldId id="278" r:id="rId23"/>
    <p:sldId id="290" r:id="rId24"/>
    <p:sldId id="291" r:id="rId25"/>
    <p:sldId id="293" r:id="rId26"/>
    <p:sldId id="294" r:id="rId27"/>
    <p:sldId id="295" r:id="rId28"/>
    <p:sldId id="298" r:id="rId29"/>
    <p:sldId id="296" r:id="rId30"/>
    <p:sldId id="297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</a:t>
          </a:r>
          <a:r>
            <a:rPr lang="en-US"/>
            <a:t>10 baseline models </a:t>
          </a:r>
          <a:r>
            <a:rPr lang="en-US" dirty="0"/>
            <a:t>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</a:t>
          </a:r>
          <a:r>
            <a:rPr lang="en-US" sz="1800" kern="1200"/>
            <a:t>10 baseline models </a:t>
          </a:r>
          <a:r>
            <a:rPr lang="en-US" sz="1800" kern="1200" dirty="0"/>
            <a:t>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57501-F3DD-2249-8455-2561DBDC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2" y="2215963"/>
            <a:ext cx="4434454" cy="25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/>
              <a:t>Feature Space 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677333" y="4628265"/>
            <a:ext cx="9913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reduction(2 components) to each class (</a:t>
            </a:r>
            <a:r>
              <a:rPr lang="en-US" dirty="0" err="1"/>
              <a:t>enrollee_id</a:t>
            </a:r>
            <a:r>
              <a:rPr lang="en-US" dirty="0"/>
              <a:t> excluded from variables)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in distribution and significant amounts of overlap between 2 classes</a:t>
            </a:r>
          </a:p>
          <a:p>
            <a:r>
              <a:rPr lang="en-US" dirty="0"/>
              <a:t>    </a:t>
            </a:r>
            <a:r>
              <a:rPr lang="en-US" sz="1100" dirty="0">
                <a:solidFill>
                  <a:srgbClr val="FF0000"/>
                </a:solidFill>
              </a:rPr>
              <a:t>*histogram is normalized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0F456D-EDA2-AA49-94A9-6BD587FB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446835"/>
            <a:ext cx="7032971" cy="28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913774" y="2117724"/>
            <a:ext cx="4272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dummy encoded variable city, therefore the correlation coefficient may not be statistically robust due to these binary values 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A91AE0-1095-064D-BD22-C2CBCB7C5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21673"/>
              </p:ext>
            </p:extLst>
          </p:nvPr>
        </p:nvGraphicFramePr>
        <p:xfrm>
          <a:off x="519679" y="1122745"/>
          <a:ext cx="5995686" cy="4886940"/>
        </p:xfrm>
        <a:graphic>
          <a:graphicData uri="http://schemas.openxmlformats.org/drawingml/2006/table">
            <a:tbl>
              <a:tblPr/>
              <a:tblGrid>
                <a:gridCol w="1703162">
                  <a:extLst>
                    <a:ext uri="{9D8B030D-6E8A-4147-A177-3AD203B41FA5}">
                      <a16:colId xmlns:a16="http://schemas.microsoft.com/office/drawing/2014/main" val="3172175914"/>
                    </a:ext>
                  </a:extLst>
                </a:gridCol>
                <a:gridCol w="1214840">
                  <a:extLst>
                    <a:ext uri="{9D8B030D-6E8A-4147-A177-3AD203B41FA5}">
                      <a16:colId xmlns:a16="http://schemas.microsoft.com/office/drawing/2014/main" val="4253668326"/>
                    </a:ext>
                  </a:extLst>
                </a:gridCol>
                <a:gridCol w="3077684">
                  <a:extLst>
                    <a:ext uri="{9D8B030D-6E8A-4147-A177-3AD203B41FA5}">
                      <a16:colId xmlns:a16="http://schemas.microsoft.com/office/drawing/2014/main" val="1484272139"/>
                    </a:ext>
                  </a:extLst>
                </a:gridCol>
              </a:tblGrid>
              <a:tr h="285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Model Type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No.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Binary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47249"/>
                  </a:ext>
                </a:extLst>
              </a:tr>
              <a:tr h="2850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Probabilistic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3943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Gaussian Naïve Bayes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09007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Instance-based Classifier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k-Nearest Neighbors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65788"/>
                  </a:ext>
                </a:extLst>
              </a:tr>
              <a:tr h="5039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Support Vector Machine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98674"/>
                  </a:ext>
                </a:extLst>
              </a:tr>
              <a:tr h="2850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Tree Based Classifier 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Decision Tree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0431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Random Forest (Ensemble Bagging)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235260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Gradient Boosting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04753"/>
                  </a:ext>
                </a:extLst>
              </a:tr>
              <a:tr h="50397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Optimized Gradient Boosting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XGBoost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21067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LightGBM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18652"/>
                  </a:ext>
                </a:extLst>
              </a:tr>
              <a:tr h="503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703020202090204" pitchFamily="34" charset="0"/>
                        </a:rPr>
                        <a:t>10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CatBoost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 (Ensemble Boosting)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79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9EEBB1-9266-DB4E-9F4D-E6A7DD886456}"/>
              </a:ext>
            </a:extLst>
          </p:cNvPr>
          <p:cNvSpPr txBox="1"/>
          <p:nvPr/>
        </p:nvSpPr>
        <p:spPr>
          <a:xfrm>
            <a:off x="6798130" y="4740791"/>
            <a:ext cx="4127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To gain better result, we explored 10 models with our dataset, identified the one with the best performance to be the final model.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You can find pros and cons for each </a:t>
            </a:r>
            <a:r>
              <a:rPr lang="en-US" sz="1400" dirty="0" err="1"/>
              <a:t>modelon</a:t>
            </a:r>
            <a:r>
              <a:rPr lang="en-US" sz="1400" dirty="0"/>
              <a:t> this list from appendix</a:t>
            </a:r>
          </a:p>
        </p:txBody>
      </p:sp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531667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Best Model: 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36027"/>
            <a:ext cx="10454351" cy="1320800"/>
          </a:xfrm>
        </p:spPr>
        <p:txBody>
          <a:bodyPr/>
          <a:lstStyle/>
          <a:p>
            <a:r>
              <a:rPr lang="en-US" dirty="0"/>
              <a:t>Worst Model: Support Vector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EAEB5D-8B37-9D4E-9874-FDC4A03C61A2}"/>
              </a:ext>
            </a:extLst>
          </p:cNvPr>
          <p:cNvSpPr txBox="1"/>
          <p:nvPr/>
        </p:nvSpPr>
        <p:spPr>
          <a:xfrm>
            <a:off x="524172" y="1106992"/>
            <a:ext cx="3493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The result for other models can be found in Appendix </a:t>
            </a:r>
          </a:p>
        </p:txBody>
      </p:sp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93423"/>
              </p:ext>
            </p:extLst>
          </p:nvPr>
        </p:nvGraphicFramePr>
        <p:xfrm>
          <a:off x="677334" y="1628168"/>
          <a:ext cx="7485038" cy="2215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602A78-8B62-6C45-87B0-1C9924C662FD}"/>
              </a:ext>
            </a:extLst>
          </p:cNvPr>
          <p:cNvSpPr txBox="1"/>
          <p:nvPr/>
        </p:nvSpPr>
        <p:spPr>
          <a:xfrm>
            <a:off x="402079" y="4491168"/>
            <a:ext cx="8894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As we expect the model to capture as many Target enrollees as possible from the Testing set, therefore instead of accuracy, we need to focus on the Recall score.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However as we can see most of the models have poor Recall due to the class imbalance issue in the dataset.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Therefore we tried to improve the model performance by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B46-FA98-6044-8AC0-A7EF52B2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Minority Oversampling Technique (SMOTE)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9A0C35-5382-3845-AE55-6204F486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6" y="1847320"/>
            <a:ext cx="3661760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9BC953DE-B1D0-8447-8F71-52750618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0" y="4504628"/>
            <a:ext cx="7378149" cy="22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502BC-5996-CF4B-B38B-CF3D19B79CB4}"/>
              </a:ext>
            </a:extLst>
          </p:cNvPr>
          <p:cNvSpPr txBox="1"/>
          <p:nvPr/>
        </p:nvSpPr>
        <p:spPr>
          <a:xfrm>
            <a:off x="5206896" y="3745821"/>
            <a:ext cx="464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SMOTE find 4 nearest neighbors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91261-EB63-2641-A78B-F9354332C105}"/>
              </a:ext>
            </a:extLst>
          </p:cNvPr>
          <p:cNvCxnSpPr/>
          <p:nvPr/>
        </p:nvCxnSpPr>
        <p:spPr>
          <a:xfrm flipH="1">
            <a:off x="5779250" y="4123832"/>
            <a:ext cx="889623" cy="30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9AE-31D6-D34A-8D05-A150FF5F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evaluation on Testing Set</a:t>
            </a:r>
            <a:br>
              <a:rPr lang="en-US" dirty="0"/>
            </a:br>
            <a:r>
              <a:rPr lang="en-US" dirty="0"/>
              <a:t>(after SMOTE)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E8D4-6B10-F145-95B4-D58FB0DAA6CA}"/>
              </a:ext>
            </a:extLst>
          </p:cNvPr>
          <p:cNvSpPr txBox="1"/>
          <p:nvPr/>
        </p:nvSpPr>
        <p:spPr>
          <a:xfrm>
            <a:off x="6802865" y="1693994"/>
            <a:ext cx="53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Change in percentage after SMOTE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0BD00B-C7A7-CA46-B901-E7BA9BB0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48477"/>
              </p:ext>
            </p:extLst>
          </p:nvPr>
        </p:nvGraphicFramePr>
        <p:xfrm>
          <a:off x="325823" y="2044595"/>
          <a:ext cx="5265678" cy="2607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4191">
                  <a:extLst>
                    <a:ext uri="{9D8B030D-6E8A-4147-A177-3AD203B41FA5}">
                      <a16:colId xmlns:a16="http://schemas.microsoft.com/office/drawing/2014/main" val="1743923258"/>
                    </a:ext>
                  </a:extLst>
                </a:gridCol>
                <a:gridCol w="861094">
                  <a:extLst>
                    <a:ext uri="{9D8B030D-6E8A-4147-A177-3AD203B41FA5}">
                      <a16:colId xmlns:a16="http://schemas.microsoft.com/office/drawing/2014/main" val="1006361411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544806599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30703747"/>
                    </a:ext>
                  </a:extLst>
                </a:gridCol>
                <a:gridCol w="771201">
                  <a:extLst>
                    <a:ext uri="{9D8B030D-6E8A-4147-A177-3AD203B41FA5}">
                      <a16:colId xmlns:a16="http://schemas.microsoft.com/office/drawing/2014/main" val="408565432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710561850"/>
                    </a:ext>
                  </a:extLst>
                </a:gridCol>
                <a:gridCol w="732298">
                  <a:extLst>
                    <a:ext uri="{9D8B030D-6E8A-4147-A177-3AD203B41FA5}">
                      <a16:colId xmlns:a16="http://schemas.microsoft.com/office/drawing/2014/main" val="2473730969"/>
                    </a:ext>
                  </a:extLst>
                </a:gridCol>
              </a:tblGrid>
              <a:tr h="4958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3509544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480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8243362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GaussianNB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0.674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22248849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38417336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58163808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199452692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71719771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260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11699195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82782777"/>
                  </a:ext>
                </a:extLst>
              </a:tr>
              <a:tr h="1699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0285913"/>
                  </a:ext>
                </a:extLst>
              </a:tr>
              <a:tr h="3329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0.315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6828959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ED6231-5AEC-A845-B467-6D5A7DA5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61192"/>
              </p:ext>
            </p:extLst>
          </p:nvPr>
        </p:nvGraphicFramePr>
        <p:xfrm>
          <a:off x="6243908" y="2044595"/>
          <a:ext cx="5217753" cy="2657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492">
                  <a:extLst>
                    <a:ext uri="{9D8B030D-6E8A-4147-A177-3AD203B41FA5}">
                      <a16:colId xmlns:a16="http://schemas.microsoft.com/office/drawing/2014/main" val="3467085090"/>
                    </a:ext>
                  </a:extLst>
                </a:gridCol>
                <a:gridCol w="784547">
                  <a:extLst>
                    <a:ext uri="{9D8B030D-6E8A-4147-A177-3AD203B41FA5}">
                      <a16:colId xmlns:a16="http://schemas.microsoft.com/office/drawing/2014/main" val="236806293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084672479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97411287"/>
                    </a:ext>
                  </a:extLst>
                </a:gridCol>
                <a:gridCol w="764182">
                  <a:extLst>
                    <a:ext uri="{9D8B030D-6E8A-4147-A177-3AD203B41FA5}">
                      <a16:colId xmlns:a16="http://schemas.microsoft.com/office/drawing/2014/main" val="3219874912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876816657"/>
                    </a:ext>
                  </a:extLst>
                </a:gridCol>
                <a:gridCol w="725633">
                  <a:extLst>
                    <a:ext uri="{9D8B030D-6E8A-4147-A177-3AD203B41FA5}">
                      <a16:colId xmlns:a16="http://schemas.microsoft.com/office/drawing/2014/main" val="2526687372"/>
                    </a:ext>
                  </a:extLst>
                </a:gridCol>
              </a:tblGrid>
              <a:tr h="3869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39458049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052830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-34.35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52004909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-31.43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1009.76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205065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SVC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∞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2910411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-8.06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0094644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-12.22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-2.37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58479181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1120.00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-3.65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1791736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-4.44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46265456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-7.21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23723849"/>
                  </a:ext>
                </a:extLst>
              </a:tr>
              <a:tr h="2597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173.08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-1.11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-5.36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-0.21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413132976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EC19DC1-3CA3-844E-8176-04BDAA06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487426"/>
              </p:ext>
            </p:extLst>
          </p:nvPr>
        </p:nvGraphicFramePr>
        <p:xfrm>
          <a:off x="3080406" y="5185470"/>
          <a:ext cx="5838241" cy="129873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55585">
                  <a:extLst>
                    <a:ext uri="{9D8B030D-6E8A-4147-A177-3AD203B41FA5}">
                      <a16:colId xmlns:a16="http://schemas.microsoft.com/office/drawing/2014/main" val="2884333189"/>
                    </a:ext>
                  </a:extLst>
                </a:gridCol>
                <a:gridCol w="1260501">
                  <a:extLst>
                    <a:ext uri="{9D8B030D-6E8A-4147-A177-3AD203B41FA5}">
                      <a16:colId xmlns:a16="http://schemas.microsoft.com/office/drawing/2014/main" val="2207480686"/>
                    </a:ext>
                  </a:extLst>
                </a:gridCol>
                <a:gridCol w="277147">
                  <a:extLst>
                    <a:ext uri="{9D8B030D-6E8A-4147-A177-3AD203B41FA5}">
                      <a16:colId xmlns:a16="http://schemas.microsoft.com/office/drawing/2014/main" val="1664730957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3301370934"/>
                    </a:ext>
                  </a:extLst>
                </a:gridCol>
                <a:gridCol w="1422504">
                  <a:extLst>
                    <a:ext uri="{9D8B030D-6E8A-4147-A177-3AD203B41FA5}">
                      <a16:colId xmlns:a16="http://schemas.microsoft.com/office/drawing/2014/main" val="79008432"/>
                    </a:ext>
                  </a:extLst>
                </a:gridCol>
              </a:tblGrid>
              <a:tr h="599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20%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Before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After SMOTE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Target in top 50%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464114135"/>
                  </a:ext>
                </a:extLst>
              </a:tr>
              <a:tr h="219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262 (LR)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260 (GB)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493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480 (LR)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711367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261 (CatBoost)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483 (LR)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475 (GB)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40436165"/>
                  </a:ext>
                </a:extLst>
              </a:tr>
              <a:tr h="2402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259 (GB)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482 (</a:t>
                      </a:r>
                      <a:r>
                        <a:rPr lang="en-US" sz="1050" dirty="0" err="1">
                          <a:effectLst/>
                        </a:rPr>
                        <a:t>CatBoost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441 (GNB)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20641477"/>
                  </a:ext>
                </a:extLst>
              </a:tr>
            </a:tbl>
          </a:graphicData>
        </a:graphic>
      </p:graphicFrame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C967DF9-AA93-4343-827F-3BFDE4A46A82}"/>
              </a:ext>
            </a:extLst>
          </p:cNvPr>
          <p:cNvSpPr/>
          <p:nvPr/>
        </p:nvSpPr>
        <p:spPr>
          <a:xfrm>
            <a:off x="5439361" y="1558513"/>
            <a:ext cx="1120332" cy="4004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5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8DDD-DC70-F542-B7E9-97B86C0F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5452" cy="1320800"/>
          </a:xfrm>
        </p:spPr>
        <p:txBody>
          <a:bodyPr/>
          <a:lstStyle/>
          <a:p>
            <a:r>
              <a:rPr lang="en-US" dirty="0"/>
              <a:t>Key Metrics: which one is the key metrics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633572-ED63-7E4B-B2A0-B1D249E64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642376"/>
              </p:ext>
            </p:extLst>
          </p:nvPr>
        </p:nvGraphicFramePr>
        <p:xfrm>
          <a:off x="792947" y="2613068"/>
          <a:ext cx="4050070" cy="1258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4">
                  <a:extLst>
                    <a:ext uri="{9D8B030D-6E8A-4147-A177-3AD203B41FA5}">
                      <a16:colId xmlns:a16="http://schemas.microsoft.com/office/drawing/2014/main" val="1938720949"/>
                    </a:ext>
                  </a:extLst>
                </a:gridCol>
                <a:gridCol w="1206404">
                  <a:extLst>
                    <a:ext uri="{9D8B030D-6E8A-4147-A177-3AD203B41FA5}">
                      <a16:colId xmlns:a16="http://schemas.microsoft.com/office/drawing/2014/main" val="2938892944"/>
                    </a:ext>
                  </a:extLst>
                </a:gridCol>
                <a:gridCol w="1637262">
                  <a:extLst>
                    <a:ext uri="{9D8B030D-6E8A-4147-A177-3AD203B41FA5}">
                      <a16:colId xmlns:a16="http://schemas.microsoft.com/office/drawing/2014/main" val="1650650805"/>
                    </a:ext>
                  </a:extLst>
                </a:gridCol>
              </a:tblGrid>
              <a:tr h="468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Predicted Target 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7135037"/>
                  </a:ext>
                </a:extLst>
              </a:tr>
              <a:tr h="2662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TP: 491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FN:237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765193254"/>
                  </a:ext>
                </a:extLst>
              </a:tr>
              <a:tr h="468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non-Target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1397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FP: 2770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6985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TN: 2010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08957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5D532D-F7F2-C04D-AE35-5DE2716A31B1}"/>
              </a:ext>
            </a:extLst>
          </p:cNvPr>
          <p:cNvSpPr txBox="1"/>
          <p:nvPr/>
        </p:nvSpPr>
        <p:spPr>
          <a:xfrm>
            <a:off x="727886" y="1831720"/>
            <a:ext cx="66210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Hypothesis 1: Recall is the key metrics</a:t>
            </a:r>
          </a:p>
          <a:p>
            <a:r>
              <a:rPr lang="en-US" sz="1200" dirty="0">
                <a:latin typeface="+mj-lt"/>
              </a:rPr>
              <a:t>Best Recall: 0.674 </a:t>
            </a:r>
          </a:p>
          <a:p>
            <a:r>
              <a:rPr lang="en-US" sz="1200" dirty="0">
                <a:latin typeface="+mj-lt"/>
              </a:rPr>
              <a:t>Best model: </a:t>
            </a:r>
            <a:r>
              <a:rPr lang="en-US" sz="1200" dirty="0" err="1">
                <a:latin typeface="+mj-lt"/>
              </a:rPr>
              <a:t>GaussianNB</a:t>
            </a:r>
            <a:r>
              <a:rPr lang="en-US" sz="1200" dirty="0">
                <a:latin typeface="+mj-lt"/>
              </a:rPr>
              <a:t> after SMOTE</a:t>
            </a:r>
          </a:p>
          <a:p>
            <a:r>
              <a:rPr lang="en-US" sz="1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D9-CE7C-DD47-9E78-A1D732AEEED8}"/>
              </a:ext>
            </a:extLst>
          </p:cNvPr>
          <p:cNvSpPr txBox="1"/>
          <p:nvPr/>
        </p:nvSpPr>
        <p:spPr>
          <a:xfrm>
            <a:off x="727885" y="3874815"/>
            <a:ext cx="3917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Potential Targets approach list: 491+2770 = 3261</a:t>
            </a:r>
          </a:p>
          <a:p>
            <a:r>
              <a:rPr lang="en-US" sz="1200" dirty="0"/>
              <a:t>ROI Efficiency: 491/3261*100 = 15%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8A134-A2D4-1A48-911B-A0E09B6E6CFA}"/>
              </a:ext>
            </a:extLst>
          </p:cNvPr>
          <p:cNvSpPr/>
          <p:nvPr/>
        </p:nvSpPr>
        <p:spPr>
          <a:xfrm>
            <a:off x="567559" y="1758516"/>
            <a:ext cx="5528441" cy="28516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4127-753E-514D-8C41-7BDD6650630C}"/>
              </a:ext>
            </a:extLst>
          </p:cNvPr>
          <p:cNvSpPr/>
          <p:nvPr/>
        </p:nvSpPr>
        <p:spPr>
          <a:xfrm>
            <a:off x="677334" y="48304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Hypothesis 2: Targets in top 50% is the key metrics</a:t>
            </a:r>
          </a:p>
          <a:p>
            <a:r>
              <a:rPr lang="en-US" sz="1200" dirty="0"/>
              <a:t>Best Target in top 50%: 493</a:t>
            </a:r>
          </a:p>
          <a:p>
            <a:r>
              <a:rPr lang="en-US" sz="1200" dirty="0"/>
              <a:t>Best model: Gradient Boosting before SMOTE </a:t>
            </a:r>
          </a:p>
          <a:p>
            <a:r>
              <a:rPr lang="en-US" sz="1200" dirty="0"/>
              <a:t>Potential Targets approach list: 50% of the Testing set, 5508*0.5 = 2754</a:t>
            </a:r>
          </a:p>
          <a:p>
            <a:r>
              <a:rPr lang="en-US" sz="1200" dirty="0"/>
              <a:t>ROI Efficiency: 493/2754*100 = 18%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689CA-DFB3-FB4F-9965-5313065BD540}"/>
              </a:ext>
            </a:extLst>
          </p:cNvPr>
          <p:cNvSpPr/>
          <p:nvPr/>
        </p:nvSpPr>
        <p:spPr>
          <a:xfrm>
            <a:off x="567558" y="4610208"/>
            <a:ext cx="5528441" cy="184584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85000"/>
                  <a:alpha val="3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E240F7-E66B-424B-BABE-F8727F4689A5}"/>
              </a:ext>
            </a:extLst>
          </p:cNvPr>
          <p:cNvSpPr/>
          <p:nvPr/>
        </p:nvSpPr>
        <p:spPr>
          <a:xfrm>
            <a:off x="6106310" y="4274505"/>
            <a:ext cx="1130680" cy="794509"/>
          </a:xfrm>
          <a:prstGeom prst="rightArrow">
            <a:avLst>
              <a:gd name="adj1" fmla="val 374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6CD27-52E5-3347-AA1C-46E1E399D857}"/>
              </a:ext>
            </a:extLst>
          </p:cNvPr>
          <p:cNvSpPr txBox="1"/>
          <p:nvPr/>
        </p:nvSpPr>
        <p:spPr>
          <a:xfrm>
            <a:off x="7275278" y="4071594"/>
            <a:ext cx="343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r>
              <a:rPr lang="en-US" dirty="0"/>
              <a:t>Target in top 50% </a:t>
            </a:r>
          </a:p>
          <a:p>
            <a:r>
              <a:rPr lang="en-US" dirty="0"/>
              <a:t>is the key metrics in terms of ROI efficiency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5ABEF-01A5-4049-A6FE-14A7DDCC2002}"/>
              </a:ext>
            </a:extLst>
          </p:cNvPr>
          <p:cNvSpPr/>
          <p:nvPr/>
        </p:nvSpPr>
        <p:spPr>
          <a:xfrm>
            <a:off x="6197013" y="1700644"/>
            <a:ext cx="4038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 real business case we should have a clear KPI such as:</a:t>
            </a: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Reach: reach the potential Target enrollees as much as possible (cost doesn’t matter)</a:t>
            </a:r>
          </a:p>
          <a:p>
            <a:pPr marL="342900" indent="-342900">
              <a:buAutoNum type="arabicParenR"/>
            </a:pPr>
            <a:endParaRPr lang="en-US" sz="12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200" dirty="0">
                <a:solidFill>
                  <a:srgbClr val="FF0000"/>
                </a:solidFill>
              </a:rPr>
              <a:t>ROI: reach the most potential Target enrollees with the lest financial cost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Here in this study we will aim for the best ROI </a:t>
            </a:r>
          </a:p>
        </p:txBody>
      </p:sp>
    </p:spTree>
    <p:extLst>
      <p:ext uri="{BB962C8B-B14F-4D97-AF65-F5344CB8AC3E}">
        <p14:creationId xmlns:p14="http://schemas.microsoft.com/office/powerpoint/2010/main" val="142025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FA9A-CCA8-5C44-9BB3-9971B3B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668217"/>
            <a:ext cx="11451862" cy="1320800"/>
          </a:xfrm>
        </p:spPr>
        <p:txBody>
          <a:bodyPr/>
          <a:lstStyle/>
          <a:p>
            <a:r>
              <a:rPr lang="en-US" dirty="0"/>
              <a:t>Experiment: </a:t>
            </a:r>
            <a:r>
              <a:rPr lang="en-US" sz="2000" b="1" dirty="0" err="1"/>
              <a:t>CatBoost</a:t>
            </a:r>
            <a:r>
              <a:rPr lang="en-US" sz="2000" b="1" dirty="0"/>
              <a:t> handles missing values and categorical variables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68B49DA-4A95-F746-BDED-65B4F0000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20578"/>
            <a:ext cx="3505748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B1DDB7-2B8E-6443-ABBF-C77E344ACA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63" y="3045189"/>
            <a:ext cx="3488827" cy="182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E94002-851A-D745-AE8E-93321DC588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1" y="3045189"/>
            <a:ext cx="3619060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BD5470-F9EA-A642-886B-19546309C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4846032"/>
            <a:ext cx="3608861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FD3EAA-F852-AB40-9A28-D76DF3E68CA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36" y="4916283"/>
            <a:ext cx="3362254" cy="1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8DD5B02-7F51-344F-AE6C-77E8D3B205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2" y="4881390"/>
            <a:ext cx="3619060" cy="1701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44DC2-885E-C24F-9462-FA90D9734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6457"/>
              </p:ext>
            </p:extLst>
          </p:nvPr>
        </p:nvGraphicFramePr>
        <p:xfrm>
          <a:off x="572230" y="1401224"/>
          <a:ext cx="8596667" cy="1239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745">
                  <a:extLst>
                    <a:ext uri="{9D8B030D-6E8A-4147-A177-3AD203B41FA5}">
                      <a16:colId xmlns:a16="http://schemas.microsoft.com/office/drawing/2014/main" val="531652090"/>
                    </a:ext>
                  </a:extLst>
                </a:gridCol>
                <a:gridCol w="836782">
                  <a:extLst>
                    <a:ext uri="{9D8B030D-6E8A-4147-A177-3AD203B41FA5}">
                      <a16:colId xmlns:a16="http://schemas.microsoft.com/office/drawing/2014/main" val="3513048409"/>
                    </a:ext>
                  </a:extLst>
                </a:gridCol>
                <a:gridCol w="829325">
                  <a:extLst>
                    <a:ext uri="{9D8B030D-6E8A-4147-A177-3AD203B41FA5}">
                      <a16:colId xmlns:a16="http://schemas.microsoft.com/office/drawing/2014/main" val="3618633897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98023989"/>
                    </a:ext>
                  </a:extLst>
                </a:gridCol>
                <a:gridCol w="1158481">
                  <a:extLst>
                    <a:ext uri="{9D8B030D-6E8A-4147-A177-3AD203B41FA5}">
                      <a16:colId xmlns:a16="http://schemas.microsoft.com/office/drawing/2014/main" val="4006356775"/>
                    </a:ext>
                  </a:extLst>
                </a:gridCol>
                <a:gridCol w="827487">
                  <a:extLst>
                    <a:ext uri="{9D8B030D-6E8A-4147-A177-3AD203B41FA5}">
                      <a16:colId xmlns:a16="http://schemas.microsoft.com/office/drawing/2014/main" val="1704976308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4173051316"/>
                    </a:ext>
                  </a:extLst>
                </a:gridCol>
                <a:gridCol w="742900">
                  <a:extLst>
                    <a:ext uri="{9D8B030D-6E8A-4147-A177-3AD203B41FA5}">
                      <a16:colId xmlns:a16="http://schemas.microsoft.com/office/drawing/2014/main" val="3848484425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3208814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CatBoost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  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Target%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8727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processed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35.9%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66.2%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132677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Data Not processed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(baseline 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37.8%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948041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Hyperparameter tuned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0.011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0.664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38.9%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highlight>
                            <a:srgbClr val="FFFF00"/>
                          </a:highlight>
                        </a:rPr>
                        <a:t>515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70.7%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9050361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8A01E5-693B-0D40-B4ED-0DAFDC80992C}"/>
              </a:ext>
            </a:extLst>
          </p:cNvPr>
          <p:cNvSpPr/>
          <p:nvPr/>
        </p:nvSpPr>
        <p:spPr>
          <a:xfrm>
            <a:off x="516361" y="2617386"/>
            <a:ext cx="8652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applied hyperparameter tuning via random search Cross Validation (3 Folds) to the model and obtained our optimized model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954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B341-A6B8-0B41-A39F-27D10DD2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1600" dirty="0" err="1"/>
              <a:t>model_final</a:t>
            </a:r>
            <a:r>
              <a:rPr lang="en-US" sz="1600" dirty="0"/>
              <a:t> = </a:t>
            </a:r>
            <a:r>
              <a:rPr lang="en-US" sz="1600" dirty="0" err="1"/>
              <a:t>CatBoostClassifier</a:t>
            </a:r>
            <a:r>
              <a:rPr lang="en-US" sz="1600" dirty="0"/>
              <a:t>(iterations=988, depth=2, </a:t>
            </a:r>
            <a:r>
              <a:rPr lang="en-US" sz="1600" dirty="0" err="1"/>
              <a:t>learning_rate</a:t>
            </a:r>
            <a:r>
              <a:rPr lang="en-US" sz="1600" dirty="0"/>
              <a:t>=0.07165)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1701ED-074A-C44C-A599-B239C8B4A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1" y="2270924"/>
            <a:ext cx="3640455" cy="36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385A39-D16E-514F-A74A-96C0B6EA5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65" y="2270924"/>
            <a:ext cx="4797563" cy="333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6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BD55-BDE0-1F44-9B82-8C06DD2F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87" y="354957"/>
            <a:ext cx="8596668" cy="1320800"/>
          </a:xfrm>
        </p:spPr>
        <p:txBody>
          <a:bodyPr/>
          <a:lstStyle/>
          <a:p>
            <a:r>
              <a:rPr lang="en-US" dirty="0"/>
              <a:t>Model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0AC0-6030-AE44-80E3-036D1B51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DE148C-783D-4A4D-8AE8-954F6D53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43238"/>
              </p:ext>
            </p:extLst>
          </p:nvPr>
        </p:nvGraphicFramePr>
        <p:xfrm>
          <a:off x="677334" y="1209906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𝑙𝑖𝑓𝑡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𝑑𝑒𝑐𝑖𝑙𝑒𝑠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𝑑𝑒𝑐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%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𝑡𝑒𝑠𝑡𝑖𝑛𝑔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 panose="02040503050406030204" pitchFamily="18" charset="0"/>
                          </a:rPr>
                          <m:t>262/1102</m:t>
                        </m:r>
                      </m:num>
                      <m:den>
                        <m:r>
                          <a:rPr lang="en-US" sz="1200">
                            <a:latin typeface="Cambria Math" panose="02040503050406030204" pitchFamily="18" charset="0"/>
                          </a:rPr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0389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A417-B0F8-C94C-94CF-ADCB8D13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</a:t>
            </a:r>
            <a:r>
              <a:rPr lang="en-US" dirty="0" err="1"/>
              <a:t>CatBoost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CA768-CC92-2446-A0CB-77389A9317CE}"/>
              </a:ext>
            </a:extLst>
          </p:cNvPr>
          <p:cNvSpPr/>
          <p:nvPr/>
        </p:nvSpPr>
        <p:spPr>
          <a:xfrm>
            <a:off x="677334" y="17871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1) Parameter Range: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(1, 5),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' : </a:t>
            </a:r>
            <a:r>
              <a:rPr lang="en-US" dirty="0" err="1">
                <a:latin typeface="Times New Roman" panose="02020603050405020304" pitchFamily="18" charset="0"/>
              </a:rPr>
              <a:t>sp_randFloat</a:t>
            </a:r>
            <a:r>
              <a:rPr lang="en-US" dirty="0">
                <a:latin typeface="Times New Roman" panose="02020603050405020304" pitchFamily="18" charset="0"/>
              </a:rPr>
              <a:t>(),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'iterations' : </a:t>
            </a:r>
            <a:r>
              <a:rPr lang="en-US" dirty="0" err="1">
                <a:latin typeface="Times New Roman" panose="02020603050405020304" pitchFamily="18" charset="0"/>
              </a:rPr>
              <a:t>sp_randInt</a:t>
            </a:r>
            <a:r>
              <a:rPr lang="en-US" dirty="0">
                <a:latin typeface="Times New Roman" panose="02020603050405020304" pitchFamily="18" charset="0"/>
              </a:rPr>
              <a:t>(800, 1100)}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CB4EC-2104-A642-8A28-475D6CB25630}"/>
              </a:ext>
            </a:extLst>
          </p:cNvPr>
          <p:cNvSpPr/>
          <p:nvPr/>
        </p:nvSpPr>
        <p:spPr>
          <a:xfrm>
            <a:off x="677334" y="39267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2) Tuned result: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parameters = {'depth’ : 2,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</a:t>
            </a:r>
            <a:r>
              <a:rPr lang="en-US" dirty="0" err="1">
                <a:latin typeface="Times New Roman" panose="02020603050405020304" pitchFamily="18" charset="0"/>
              </a:rPr>
              <a:t>learning_rate</a:t>
            </a:r>
            <a:r>
              <a:rPr lang="en-US" dirty="0">
                <a:latin typeface="Times New Roman" panose="02020603050405020304" pitchFamily="18" charset="0"/>
              </a:rPr>
              <a:t>’ : 0.072</a:t>
            </a:r>
          </a:p>
          <a:p>
            <a:r>
              <a:rPr lang="en-US" dirty="0">
                <a:latin typeface="Times New Roman" panose="02020603050405020304" pitchFamily="18" charset="0"/>
              </a:rPr>
              <a:t>                      'iterations’ :  988}</a:t>
            </a:r>
          </a:p>
        </p:txBody>
      </p:sp>
    </p:spTree>
    <p:extLst>
      <p:ext uri="{BB962C8B-B14F-4D97-AF65-F5344CB8AC3E}">
        <p14:creationId xmlns:p14="http://schemas.microsoft.com/office/powerpoint/2010/main" val="32617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variables, variable city is already hashed in original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Employer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1794</TotalTime>
  <Words>2581</Words>
  <Application>Microsoft Macintosh PowerPoint</Application>
  <PresentationFormat>Widescreen</PresentationFormat>
  <Paragraphs>681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City vs. Target</vt:lpstr>
      <vt:lpstr> 2  Employer vs. Target</vt:lpstr>
      <vt:lpstr> 3  Experience vs. Target</vt:lpstr>
      <vt:lpstr> 4  Education vs. Target</vt:lpstr>
      <vt:lpstr> 5  Gender vs. Target</vt:lpstr>
      <vt:lpstr> 6  Training_hours vs. Target</vt:lpstr>
      <vt:lpstr> 7  Feature Space Overlap</vt:lpstr>
      <vt:lpstr> 8  Multi</vt:lpstr>
      <vt:lpstr>Modeling and Analysis</vt:lpstr>
      <vt:lpstr>Model Selection</vt:lpstr>
      <vt:lpstr>Train/Test Split </vt:lpstr>
      <vt:lpstr>Metrics</vt:lpstr>
      <vt:lpstr>Best Model: Gradient Boosting</vt:lpstr>
      <vt:lpstr>Worst Model: Support Vector Machine</vt:lpstr>
      <vt:lpstr>Overall Model evaluation on Testing Set</vt:lpstr>
      <vt:lpstr>Synthetic Minority Oversampling Technique (SMOTE)</vt:lpstr>
      <vt:lpstr>Overall Model evaluation on Testing Set (after SMOTE)</vt:lpstr>
      <vt:lpstr>Key Metrics: which one is the key metrics</vt:lpstr>
      <vt:lpstr>Experiment: CatBoost handles missing values and categorical variables</vt:lpstr>
      <vt:lpstr>Final Model model_final = CatBoostClassifier(iterations=988, depth=2, learning_rate=0.07165)</vt:lpstr>
      <vt:lpstr>Appendix </vt:lpstr>
      <vt:lpstr>Model pros and cons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XGBoost: Training vs Testing</vt:lpstr>
      <vt:lpstr>LightGB: Training vs Testing</vt:lpstr>
      <vt:lpstr>CatBoost: Training vs Testing</vt:lpstr>
      <vt:lpstr>Hyperparameter Tuning for CatBoost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204</cp:revision>
  <dcterms:created xsi:type="dcterms:W3CDTF">2020-11-20T20:42:46Z</dcterms:created>
  <dcterms:modified xsi:type="dcterms:W3CDTF">2020-11-26T03:42:15Z</dcterms:modified>
</cp:coreProperties>
</file>